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95" r:id="rId4"/>
    <p:sldId id="296" r:id="rId5"/>
    <p:sldId id="298" r:id="rId6"/>
    <p:sldId id="299" r:id="rId7"/>
    <p:sldId id="317" r:id="rId8"/>
    <p:sldId id="300" r:id="rId9"/>
    <p:sldId id="297" r:id="rId10"/>
    <p:sldId id="318" r:id="rId11"/>
    <p:sldId id="304" r:id="rId12"/>
    <p:sldId id="307" r:id="rId13"/>
    <p:sldId id="336" r:id="rId14"/>
    <p:sldId id="319" r:id="rId15"/>
    <p:sldId id="309" r:id="rId16"/>
    <p:sldId id="308" r:id="rId17"/>
    <p:sldId id="303" r:id="rId18"/>
    <p:sldId id="302" r:id="rId19"/>
    <p:sldId id="301" r:id="rId20"/>
    <p:sldId id="305" r:id="rId21"/>
    <p:sldId id="306" r:id="rId22"/>
    <p:sldId id="310" r:id="rId23"/>
    <p:sldId id="316" r:id="rId24"/>
    <p:sldId id="257" r:id="rId25"/>
    <p:sldId id="277" r:id="rId26"/>
    <p:sldId id="27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hua Osho" initials="J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7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commentAuthors" Target="commentAuthors.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endParaRPr lang="en-US" sz="8000" dirty="0">
              <a:solidFill>
                <a:schemeClr val="tx1"/>
              </a:solidFill>
              <a:effectLst/>
            </a:endParaRP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www.unido.org/index.php?id=5167"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www.unido.org/index.php?id=5167"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63" y="386366"/>
            <a:ext cx="12079705" cy="3848748"/>
          </a:xfrm>
        </p:spPr>
        <p:txBody>
          <a:bodyPr>
            <a:normAutofit/>
          </a:bodyPr>
          <a:lstStyle/>
          <a:p>
            <a:r>
              <a:rPr lang="en-US" sz="3200" dirty="0">
                <a:effectLst/>
              </a:rPr>
              <a:t>NATIONAL ENVIRONMENTAL (POLYCHLORINATED BIPHENYLS CONTROL AND DISPOSAL) REGULATIONS, 2020</a:t>
            </a:r>
            <a:br>
              <a:rPr lang="en-GB" sz="3600" b="0" dirty="0">
                <a:effectLst/>
              </a:rPr>
            </a:br>
            <a:br>
              <a:rPr lang="en-GB" sz="3600" b="0" dirty="0">
                <a:effectLst/>
              </a:rPr>
            </a:br>
            <a:br>
              <a:rPr lang="en-GB" sz="3600" b="0" dirty="0">
                <a:effectLst/>
              </a:rPr>
            </a:br>
            <a:endParaRPr lang="en-ZA" sz="3600" b="0" dirty="0">
              <a:effectLst/>
            </a:endParaRPr>
          </a:p>
        </p:txBody>
      </p:sp>
      <p:sp>
        <p:nvSpPr>
          <p:cNvPr id="3" name="Subtitle 2"/>
          <p:cNvSpPr>
            <a:spLocks noGrp="1"/>
          </p:cNvSpPr>
          <p:nvPr>
            <p:ph type="subTitle" idx="1"/>
          </p:nvPr>
        </p:nvSpPr>
        <p:spPr>
          <a:xfrm>
            <a:off x="96254" y="4451684"/>
            <a:ext cx="10932354" cy="2406316"/>
          </a:xfrm>
        </p:spPr>
        <p:txBody>
          <a:bodyPr>
            <a:normAutofit fontScale="25000" lnSpcReduction="20000"/>
          </a:bodyPr>
          <a:lstStyle/>
          <a:p>
            <a:pPr algn="ctr"/>
            <a:endParaRPr lang="en-GB" dirty="0"/>
          </a:p>
          <a:p>
            <a:pPr algn="ctr"/>
            <a:r>
              <a:rPr lang="en-GB" sz="8000" b="1" dirty="0"/>
              <a:t>Distinguished Prof. Babajide Alo, PhD</a:t>
            </a:r>
            <a:endParaRPr lang="en-GB" sz="8000" b="1" dirty="0"/>
          </a:p>
          <a:p>
            <a:pPr algn="ctr"/>
            <a:r>
              <a:rPr lang="en-GB" sz="8000" b="1" dirty="0"/>
              <a:t>Prof. O.G Amokaye, PhD</a:t>
            </a:r>
            <a:endParaRPr lang="en-GB" sz="8000" b="1" dirty="0"/>
          </a:p>
          <a:p>
            <a:pPr algn="ctr"/>
            <a:r>
              <a:rPr lang="en-GB" sz="8000" b="1" dirty="0"/>
              <a:t>Oluwatoyin Adejonwo-Osho, PhD</a:t>
            </a:r>
            <a:endParaRPr lang="en-GB" sz="8000" b="1" dirty="0"/>
          </a:p>
          <a:p>
            <a:pPr algn="ctr"/>
            <a:r>
              <a:rPr lang="en-US" sz="7200" dirty="0"/>
              <a:t>Calabar</a:t>
            </a:r>
            <a:endParaRPr lang="en-US" sz="7200" dirty="0"/>
          </a:p>
          <a:p>
            <a:pPr algn="ctr"/>
            <a:r>
              <a:rPr lang="en-US" sz="7200" b="1" dirty="0">
                <a:effectLst/>
              </a:rPr>
              <a:t>21-23 June 2022</a:t>
            </a:r>
            <a:endParaRPr lang="en-US" sz="9600" b="1" dirty="0">
              <a:effectLst/>
            </a:endParaRPr>
          </a:p>
          <a:p>
            <a:pPr algn="ctr"/>
            <a:endParaRPr lang="en-ZA" sz="4000" dirty="0">
              <a:effectLst/>
            </a:endParaRPr>
          </a:p>
          <a:p>
            <a:pPr algn="ctr"/>
            <a:endParaRPr lang="en-ZA" dirty="0"/>
          </a:p>
        </p:txBody>
      </p:sp>
      <p:pic>
        <p:nvPicPr>
          <p:cNvPr id="2050" name="Picture 2" descr="Image result for ENVIRONMENTAL AND SOCIAL IMPACT ASSESSMENT"/>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150060" y="2606589"/>
            <a:ext cx="3077211" cy="1628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457200"/>
          </a:xfrm>
        </p:spPr>
        <p:txBody>
          <a:bodyPr>
            <a:normAutofit fontScale="90000"/>
          </a:bodyPr>
          <a:lstStyle/>
          <a:p>
            <a:endParaRPr lang="en-US" dirty="0"/>
          </a:p>
        </p:txBody>
      </p:sp>
      <p:sp>
        <p:nvSpPr>
          <p:cNvPr id="3" name="Content Placeholder 2"/>
          <p:cNvSpPr>
            <a:spLocks noGrp="1"/>
          </p:cNvSpPr>
          <p:nvPr>
            <p:ph idx="1"/>
          </p:nvPr>
        </p:nvSpPr>
        <p:spPr>
          <a:xfrm>
            <a:off x="913795" y="1227221"/>
            <a:ext cx="10353762" cy="5125453"/>
          </a:xfrm>
        </p:spPr>
        <p:txBody>
          <a:bodyPr>
            <a:normAutofit fontScale="92500"/>
          </a:bodyPr>
          <a:lstStyle/>
          <a:p>
            <a:r>
              <a:rPr lang="en-US" sz="2400" dirty="0">
                <a:effectLst/>
              </a:rPr>
              <a:t>The large-scale usage of PCBs, has resulted in widespread contamination of the environment (</a:t>
            </a:r>
            <a:r>
              <a:rPr lang="en-US" sz="2400" dirty="0" err="1">
                <a:effectLst/>
              </a:rPr>
              <a:t>Harrad</a:t>
            </a:r>
            <a:r>
              <a:rPr lang="en-US" sz="2400" i="1" dirty="0" err="1">
                <a:effectLst/>
              </a:rPr>
              <a:t>et</a:t>
            </a:r>
            <a:r>
              <a:rPr lang="en-US" sz="2400" i="1" dirty="0">
                <a:effectLst/>
              </a:rPr>
              <a:t> al., </a:t>
            </a:r>
            <a:r>
              <a:rPr lang="en-US" sz="2400" dirty="0">
                <a:effectLst/>
              </a:rPr>
              <a:t>1994). </a:t>
            </a:r>
            <a:endParaRPr lang="en-US" sz="2400" dirty="0">
              <a:effectLst/>
            </a:endParaRPr>
          </a:p>
          <a:p>
            <a:r>
              <a:rPr lang="en-US" sz="2400" dirty="0">
                <a:effectLst/>
              </a:rPr>
              <a:t>Due to their toxicity and classification as a Persistent Organic Pollutant (POP, their production was banned under the Stockholm Convention on Persistent Organic Pollutants in 2001.</a:t>
            </a:r>
            <a:endParaRPr lang="en-US" sz="2400" dirty="0">
              <a:effectLst/>
            </a:endParaRPr>
          </a:p>
          <a:p>
            <a:pPr lvl="0"/>
            <a:r>
              <a:rPr lang="en-US" sz="2400" dirty="0">
                <a:effectLst/>
              </a:rPr>
              <a:t>The Stockholm Convention bans the production and new uses of PCBs and requires Parties to eliminate the use of PCBs in </a:t>
            </a:r>
            <a:r>
              <a:rPr lang="en-US" sz="2400" b="1" dirty="0">
                <a:effectLst/>
              </a:rPr>
              <a:t>equipment by 2025 </a:t>
            </a:r>
            <a:r>
              <a:rPr lang="en-US" sz="2400" dirty="0">
                <a:effectLst/>
              </a:rPr>
              <a:t>and to ensure the environmentally sound waste management of liquids containing PCBs and equipment contaminated with PCBs by 2028.</a:t>
            </a:r>
            <a:endParaRPr lang="en-US" sz="2400" dirty="0">
              <a:effectLst/>
            </a:endParaRPr>
          </a:p>
          <a:p>
            <a:pPr lvl="0"/>
            <a:r>
              <a:rPr lang="en-US" sz="2400" dirty="0">
                <a:effectLst/>
              </a:rPr>
              <a:t>Nigeria has signed and ratified the Stockholm Convention, and submitted its National Implementation Plan (NIP) to the Stockholm Convention.</a:t>
            </a:r>
            <a:endParaRPr lang="en-US" sz="2400" dirty="0">
              <a:effectLst/>
            </a:endParaRPr>
          </a:p>
          <a:p>
            <a:pPr lvl="0"/>
            <a:endParaRPr lang="en-US" sz="2400" dirty="0">
              <a:effectLst/>
            </a:endParaRPr>
          </a:p>
          <a:p>
            <a:pPr lvl="0"/>
            <a:endParaRPr lang="en-US" dirty="0">
              <a:effectLst/>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677779"/>
          </a:xfrm>
        </p:spPr>
        <p:txBody>
          <a:bodyPr/>
          <a:lstStyle/>
          <a:p>
            <a:r>
              <a:rPr lang="en-US" dirty="0"/>
              <a:t>Chemical composition of </a:t>
            </a:r>
            <a:r>
              <a:rPr lang="en-US" dirty="0" err="1"/>
              <a:t>pcbs</a:t>
            </a:r>
            <a:endParaRPr lang="en-US" dirty="0"/>
          </a:p>
        </p:txBody>
      </p:sp>
      <p:sp>
        <p:nvSpPr>
          <p:cNvPr id="3" name="Content Placeholder 2"/>
          <p:cNvSpPr>
            <a:spLocks noGrp="1"/>
          </p:cNvSpPr>
          <p:nvPr>
            <p:ph idx="1"/>
          </p:nvPr>
        </p:nvSpPr>
        <p:spPr>
          <a:xfrm>
            <a:off x="919119" y="1418284"/>
            <a:ext cx="10353762" cy="5090799"/>
          </a:xfrm>
        </p:spPr>
        <p:txBody>
          <a:bodyPr>
            <a:normAutofit fontScale="60000" lnSpcReduction="20000"/>
          </a:bodyPr>
          <a:lstStyle/>
          <a:p>
            <a:r>
              <a:rPr lang="en-US" sz="3800" dirty="0">
                <a:effectLst/>
              </a:rPr>
              <a:t>PCBs are aromatic chemicals, manufactured by the chlorination of two phenyl rings. The chemical formula is C12H10-nCln, where the chlorine number ranges from 1 to 10. Theoretically, there can be as many as 209 congeners in the PCB family, although only 130 are generally found to occur in commercial products. </a:t>
            </a:r>
            <a:endParaRPr lang="en-US" sz="3800" dirty="0">
              <a:effectLst/>
            </a:endParaRPr>
          </a:p>
          <a:p>
            <a:r>
              <a:rPr lang="en-US" sz="3800" dirty="0">
                <a:effectLst/>
              </a:rPr>
              <a:t>They are generally, structurally similar organic chemicals, ranging from oily liquids to waxy solids and, were generally sold in mixtures of a number of different isomers and congeners. Individual congeners are </a:t>
            </a:r>
            <a:r>
              <a:rPr lang="en-US" sz="3800" dirty="0" err="1">
                <a:effectLst/>
              </a:rPr>
              <a:t>colourless</a:t>
            </a:r>
            <a:r>
              <a:rPr lang="en-US" sz="3800" dirty="0">
                <a:effectLst/>
              </a:rPr>
              <a:t>, often crystalline compounds, but commercial PCB mixes form yellow oily liquids to resins, with properties varying with the mixes. </a:t>
            </a:r>
            <a:endParaRPr lang="en-US" sz="3800" dirty="0">
              <a:effectLst/>
            </a:endParaRPr>
          </a:p>
          <a:p>
            <a:endParaRPr lang="en-US" sz="3800" dirty="0">
              <a:effectLst/>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3765" y="609600"/>
            <a:ext cx="10353675" cy="626745"/>
          </a:xfrm>
        </p:spPr>
        <p:txBody>
          <a:bodyPr/>
          <a:p>
            <a:endParaRPr lang="en-US"/>
          </a:p>
        </p:txBody>
      </p:sp>
      <p:sp>
        <p:nvSpPr>
          <p:cNvPr id="3" name="Content Placeholder 2"/>
          <p:cNvSpPr>
            <a:spLocks noGrp="1"/>
          </p:cNvSpPr>
          <p:nvPr>
            <p:ph idx="1"/>
          </p:nvPr>
        </p:nvSpPr>
        <p:spPr>
          <a:xfrm>
            <a:off x="913765" y="2096135"/>
            <a:ext cx="10353675" cy="4451350"/>
          </a:xfrm>
        </p:spPr>
        <p:txBody>
          <a:bodyPr>
            <a:normAutofit/>
          </a:bodyPr>
          <a:p>
            <a:r>
              <a:rPr lang="en-US" dirty="0">
                <a:effectLst/>
                <a:sym typeface="+mn-ea"/>
              </a:rPr>
              <a:t>Polychlorinated Biphenyls (PCBs) are banned worldwide due to their ability to bioaccumulate, persistence in the environment, toxicity and carcinogenicity. PCBs are man-made chlorinated aromatic hydrocarbons, which have been used as dielectrics in transformers &amp; capacitors, carbon-less copy paper, fire retardants,  and other applications that required products with high heat resistance, elasticity, and durability (such as in hydraulic systems, lubricating oils), and as plasticizers and solvents in paints and plastics. </a:t>
            </a:r>
            <a:endParaRPr lang="en-US" dirty="0">
              <a:effectLst/>
            </a:endParaRPr>
          </a:p>
          <a:p>
            <a:r>
              <a:rPr lang="en-US" dirty="0">
                <a:effectLst/>
                <a:sym typeface="+mn-ea"/>
              </a:rPr>
              <a:t>Their manufacture and distribution has been banned since 1978. They are also generated and released into the environment as waste by-products of chemical manufacturing and incineration.</a:t>
            </a:r>
            <a:endParaRPr lang="en-US" dirty="0">
              <a:effectLst/>
            </a:endParaRPr>
          </a:p>
          <a:p>
            <a:endParaRPr lang="en-US" dirty="0">
              <a:effectLst/>
            </a:endParaRPr>
          </a:p>
          <a:p>
            <a:endParaRPr lang="en-US" dirty="0"/>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22158"/>
          </a:xfrm>
        </p:spPr>
        <p:txBody>
          <a:bodyPr/>
          <a:lstStyle/>
          <a:p>
            <a:r>
              <a:rPr lang="en-US" dirty="0"/>
              <a:t>CHEMICAL COMPOSITION OF PCBS CONTD</a:t>
            </a:r>
            <a:endParaRPr lang="en-US" dirty="0"/>
          </a:p>
        </p:txBody>
      </p:sp>
      <p:sp>
        <p:nvSpPr>
          <p:cNvPr id="3" name="Content Placeholder 2"/>
          <p:cNvSpPr>
            <a:spLocks noGrp="1"/>
          </p:cNvSpPr>
          <p:nvPr>
            <p:ph idx="1"/>
          </p:nvPr>
        </p:nvSpPr>
        <p:spPr>
          <a:xfrm>
            <a:off x="913795" y="1431759"/>
            <a:ext cx="10353762" cy="5149515"/>
          </a:xfrm>
        </p:spPr>
        <p:txBody>
          <a:bodyPr/>
          <a:lstStyle/>
          <a:p>
            <a:r>
              <a:rPr lang="en-US" dirty="0">
                <a:effectLst/>
              </a:rPr>
              <a:t>The physicochemical properties of PCBs are responsible for their </a:t>
            </a:r>
            <a:r>
              <a:rPr lang="en-US" dirty="0" err="1">
                <a:effectLst/>
              </a:rPr>
              <a:t>behaviour</a:t>
            </a:r>
            <a:r>
              <a:rPr lang="en-US" dirty="0">
                <a:effectLst/>
              </a:rPr>
              <a:t> in the environment – low solubility in water and solubility in organic matter, low </a:t>
            </a:r>
            <a:r>
              <a:rPr lang="en-US" dirty="0" err="1">
                <a:effectLst/>
              </a:rPr>
              <a:t>vapour</a:t>
            </a:r>
            <a:r>
              <a:rPr lang="en-US" dirty="0">
                <a:effectLst/>
              </a:rPr>
              <a:t> pressure, high degree of chemical stability under normal conditions, (19 PCBs are stable at room temperature), lipophilic  (high fat solubility) and thus very high bioaccumulation factor (BCF). These properties govern PCB fate and transport in the environment – this means that metabolism in an organism is very slow; therefore bioaccumulation occurs in the adipose (fatty) tissue. </a:t>
            </a:r>
            <a:endParaRPr lang="en-US" dirty="0">
              <a:effectLst/>
            </a:endParaRPr>
          </a:p>
          <a:p>
            <a:endParaRPr lang="en-US" dirty="0">
              <a:effectLst/>
            </a:endParaRPr>
          </a:p>
          <a:p>
            <a:r>
              <a:rPr lang="en-GB" dirty="0">
                <a:effectLst/>
              </a:rPr>
              <a:t>PCBs are chemicals with unique physical and chemical properties which were </a:t>
            </a:r>
            <a:r>
              <a:rPr lang="en-US" dirty="0">
                <a:effectLst/>
              </a:rPr>
              <a:t>discovered in the late 1800s, became prevalent in the late 1920s as its technical benefits were </a:t>
            </a:r>
            <a:r>
              <a:rPr lang="en-US" dirty="0" err="1">
                <a:effectLst/>
              </a:rPr>
              <a:t>recognised</a:t>
            </a:r>
            <a:r>
              <a:rPr lang="en-US" dirty="0">
                <a:effectLst/>
              </a:rPr>
              <a:t> and developed</a:t>
            </a:r>
            <a:r>
              <a:rPr lang="en-GB" dirty="0">
                <a:effectLst/>
              </a:rPr>
              <a:t>, as well as g</a:t>
            </a:r>
            <a:r>
              <a:rPr lang="en-US" dirty="0" err="1">
                <a:effectLst/>
              </a:rPr>
              <a:t>lobally</a:t>
            </a:r>
            <a:r>
              <a:rPr lang="en-US" dirty="0">
                <a:effectLst/>
              </a:rPr>
              <a:t> produced commercially from 1930s to 1980s</a:t>
            </a:r>
            <a:r>
              <a:rPr lang="en-GB" dirty="0">
                <a:effectLst/>
              </a:rPr>
              <a:t>. </a:t>
            </a:r>
            <a:endParaRPr lang="en-GB" dirty="0">
              <a:effectLst/>
            </a:endParaRPr>
          </a:p>
          <a:p>
            <a:endParaRPr lang="en-US" dirty="0">
              <a:effectLst/>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457200"/>
          </a:xfrm>
        </p:spPr>
        <p:txBody>
          <a:bodyPr>
            <a:normAutofit fontScale="90000"/>
          </a:bodyPr>
          <a:lstStyle/>
          <a:p>
            <a:endParaRPr lang="en-US" dirty="0"/>
          </a:p>
        </p:txBody>
      </p:sp>
      <p:sp>
        <p:nvSpPr>
          <p:cNvPr id="3" name="Content Placeholder 2"/>
          <p:cNvSpPr>
            <a:spLocks noGrp="1"/>
          </p:cNvSpPr>
          <p:nvPr>
            <p:ph idx="1"/>
          </p:nvPr>
        </p:nvSpPr>
        <p:spPr>
          <a:xfrm>
            <a:off x="913795" y="1191125"/>
            <a:ext cx="10353762" cy="5402179"/>
          </a:xfrm>
        </p:spPr>
        <p:txBody>
          <a:bodyPr>
            <a:normAutofit/>
          </a:bodyPr>
          <a:lstStyle/>
          <a:p>
            <a:r>
              <a:rPr lang="en-GB" sz="2400" dirty="0">
                <a:effectLst/>
              </a:rPr>
              <a:t>Due to their unique properties, PCBs have been widely used as dielectric fluids/insulator in electrical equipment such as transformers and capacitors, heat transfer fluids,  hydraulic fluids and as component in brake linings. They have also been applied as additive in the manufacture of adhesives, sealants, varnishes and printing inks, as plasticisers and in the production of marine antifouling paints</a:t>
            </a:r>
            <a:endParaRPr lang="en-GB" sz="2400" dirty="0">
              <a:effectLst/>
            </a:endParaRPr>
          </a:p>
          <a:p>
            <a:r>
              <a:rPr lang="en-GB" sz="2400" dirty="0">
                <a:effectLst/>
              </a:rPr>
              <a:t>PCBs have been identified as a chemical group of global concern due to their toxic properties, transportability, bioaccumulation and persistence in the environment, characteristic of Persistent Organic Pollutants (POPs). </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276726"/>
            <a:ext cx="10353761" cy="641684"/>
          </a:xfrm>
        </p:spPr>
        <p:txBody>
          <a:bodyPr>
            <a:normAutofit fontScale="90000"/>
          </a:bodyPr>
          <a:lstStyle/>
          <a:p>
            <a:pPr algn="l"/>
            <a:br>
              <a:rPr lang="en-US" dirty="0">
                <a:effectLst/>
              </a:rPr>
            </a:br>
            <a:r>
              <a:rPr lang="en-US" dirty="0">
                <a:effectLst/>
              </a:rPr>
              <a:t>toxicology of </a:t>
            </a:r>
            <a:r>
              <a:rPr lang="en-US" dirty="0" err="1">
                <a:effectLst/>
              </a:rPr>
              <a:t>pcbs</a:t>
            </a:r>
            <a:endParaRPr lang="en-US" dirty="0"/>
          </a:p>
        </p:txBody>
      </p:sp>
      <p:sp>
        <p:nvSpPr>
          <p:cNvPr id="3" name="Content Placeholder 2"/>
          <p:cNvSpPr>
            <a:spLocks noGrp="1"/>
          </p:cNvSpPr>
          <p:nvPr>
            <p:ph idx="1"/>
          </p:nvPr>
        </p:nvSpPr>
        <p:spPr>
          <a:xfrm>
            <a:off x="913795" y="1383632"/>
            <a:ext cx="10353762" cy="5197642"/>
          </a:xfrm>
        </p:spPr>
        <p:txBody>
          <a:bodyPr>
            <a:normAutofit fontScale="92500"/>
          </a:bodyPr>
          <a:lstStyle/>
          <a:p>
            <a:r>
              <a:rPr lang="en-US" dirty="0">
                <a:effectLst/>
              </a:rPr>
              <a:t>PCBs are classified as both toxic chemicals and carcinogens for humans as well as other animals, with 12 of the 209 congeners considered dioxin-like. A further 9 are considered highly toxic, and 25 have been commonly identified bio-accumulated in milk or fish. </a:t>
            </a:r>
            <a:endParaRPr lang="en-US" dirty="0">
              <a:effectLst/>
            </a:endParaRPr>
          </a:p>
          <a:p>
            <a:r>
              <a:rPr lang="en-US" dirty="0">
                <a:effectLst/>
              </a:rPr>
              <a:t>Contamination of vegetation is generally due to adsorption from contaminated soil onto the outer surface of the plant. There is no evidence for PCBs being particularly phytotoxic (except for a slowing of growth at very high concentrations); however, this is an uptake route for herbivorous animals, and thus to higher mammals. Aquatic life is especially prone to bioaccumulation, with the PCB concentrations increasing up the food chain. </a:t>
            </a:r>
            <a:endParaRPr lang="en-US" dirty="0">
              <a:effectLst/>
            </a:endParaRPr>
          </a:p>
          <a:p>
            <a:r>
              <a:rPr lang="en-US" dirty="0">
                <a:effectLst/>
              </a:rPr>
              <a:t>Human toxic experiences with PCBs have had to do with commercial mixes rather than individual congeners. Signs and symptoms of acute PCBs toxicity include chloracne, skin pigmentation and death. Chronic symptoms include liver damage, respiratory problems, CNS damage and developmental abnormalities in </a:t>
            </a:r>
            <a:r>
              <a:rPr lang="en-US" dirty="0" err="1">
                <a:effectLst/>
              </a:rPr>
              <a:t>foetuses</a:t>
            </a:r>
            <a:r>
              <a:rPr lang="en-US" dirty="0">
                <a:effectLst/>
              </a:rPr>
              <a:t> and newborns.</a:t>
            </a:r>
            <a:endParaRPr lang="en-US" dirty="0">
              <a:effectLst/>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581526"/>
          </a:xfrm>
        </p:spPr>
        <p:txBody>
          <a:bodyPr/>
          <a:lstStyle/>
          <a:p>
            <a:endParaRPr lang="en-US" dirty="0"/>
          </a:p>
        </p:txBody>
      </p:sp>
      <p:sp>
        <p:nvSpPr>
          <p:cNvPr id="3" name="Content Placeholder 2"/>
          <p:cNvSpPr>
            <a:spLocks noGrp="1"/>
          </p:cNvSpPr>
          <p:nvPr>
            <p:ph idx="1"/>
          </p:nvPr>
        </p:nvSpPr>
        <p:spPr>
          <a:xfrm>
            <a:off x="919119" y="1311442"/>
            <a:ext cx="10353762" cy="5061284"/>
          </a:xfrm>
        </p:spPr>
        <p:txBody>
          <a:bodyPr>
            <a:normAutofit lnSpcReduction="10000"/>
          </a:bodyPr>
          <a:lstStyle/>
          <a:p>
            <a:r>
              <a:rPr lang="en-US" dirty="0">
                <a:effectLst/>
              </a:rPr>
              <a:t> Efforts to eliminate the presence of these toxic chemicals led to its ban on production. Unfortunately, after four decades of restriction, PCBs are still in the global environment, due to their persistent nature. </a:t>
            </a:r>
            <a:endParaRPr lang="en-US" dirty="0">
              <a:effectLst/>
            </a:endParaRPr>
          </a:p>
          <a:p>
            <a:r>
              <a:rPr lang="en-US" dirty="0">
                <a:effectLst/>
              </a:rPr>
              <a:t>Also, PCBs continue to be released into the environment through spillage from transformers during maintenance and daily operations in power stations (Tue </a:t>
            </a:r>
            <a:r>
              <a:rPr lang="en-US" i="1" dirty="0">
                <a:effectLst/>
              </a:rPr>
              <a:t>et al., </a:t>
            </a:r>
            <a:r>
              <a:rPr lang="en-US" dirty="0">
                <a:effectLst/>
              </a:rPr>
              <a:t>2016).</a:t>
            </a:r>
            <a:endParaRPr lang="en-US" dirty="0">
              <a:effectLst/>
            </a:endParaRPr>
          </a:p>
          <a:p>
            <a:r>
              <a:rPr lang="en-US" dirty="0">
                <a:effectLst/>
              </a:rPr>
              <a:t>The soil is a primary recipient of PCBs and it has been detected in soils around power plants (generating, transmitting and distribution transformers). PCBs can also be found in several electrical gadgets, wires, cables and on e-waste sites.</a:t>
            </a:r>
            <a:endParaRPr lang="en-US" dirty="0">
              <a:effectLst/>
            </a:endParaRPr>
          </a:p>
          <a:p>
            <a:r>
              <a:rPr lang="en-GB" dirty="0">
                <a:effectLst/>
              </a:rPr>
              <a:t>The chemical group was thus listed as a POP-chemical identified for universal control action under the Stockholm Convention, which was adopted was adopted at a Conference of Plenipotentiaries on 22 May 2001 in Stockholm, Sweden and entered into force on 17 May 2004. Nigeria ratified the Convention on 24 May 2004.</a:t>
            </a:r>
            <a:endParaRPr lang="en-US" dirty="0">
              <a:effectLst/>
            </a:endParaRPr>
          </a:p>
          <a:p>
            <a:endParaRPr lang="en-US" dirty="0">
              <a:effectLst/>
            </a:endParaRPr>
          </a:p>
          <a:p>
            <a:endParaRPr lang="en-US" dirty="0">
              <a:effectLst/>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629653"/>
          </a:xfrm>
        </p:spPr>
        <p:txBody>
          <a:bodyPr>
            <a:normAutofit fontScale="90000"/>
          </a:bodyPr>
          <a:lstStyle/>
          <a:p>
            <a:r>
              <a:rPr lang="en-US" dirty="0"/>
              <a:t>National policy and regulations on </a:t>
            </a:r>
            <a:r>
              <a:rPr lang="en-US" dirty="0" err="1"/>
              <a:t>pcb</a:t>
            </a:r>
            <a:r>
              <a:rPr lang="en-US" dirty="0"/>
              <a:t> in </a:t>
            </a:r>
            <a:r>
              <a:rPr lang="en-US" dirty="0" err="1"/>
              <a:t>nigeria</a:t>
            </a:r>
            <a:endParaRPr lang="en-US" dirty="0"/>
          </a:p>
        </p:txBody>
      </p:sp>
      <p:sp>
        <p:nvSpPr>
          <p:cNvPr id="3" name="Content Placeholder 2"/>
          <p:cNvSpPr>
            <a:spLocks noGrp="1"/>
          </p:cNvSpPr>
          <p:nvPr>
            <p:ph idx="1"/>
          </p:nvPr>
        </p:nvSpPr>
        <p:spPr>
          <a:xfrm>
            <a:off x="913795" y="1371600"/>
            <a:ext cx="10353762" cy="5197642"/>
          </a:xfrm>
        </p:spPr>
        <p:txBody>
          <a:bodyPr>
            <a:normAutofit/>
          </a:bodyPr>
          <a:lstStyle/>
          <a:p>
            <a:pPr lvl="0"/>
            <a:r>
              <a:rPr lang="en-US" dirty="0">
                <a:effectLst/>
              </a:rPr>
              <a:t>PCB-containing equipment and oil were mainly imported into Nigeria from other countries all over the world. They are widely used in the power sector (Power generation and Transmission). The PCB inventories conducted in 2008 and 2009, conservatively estimated the amount of PCB contaminated oil at 421 tons, combined weight of PCB-contaminated equipment at 1,061 tons and total amount of PCB-contaminated waste in Nigeria at 3,400 tons.</a:t>
            </a:r>
            <a:endParaRPr lang="en-US" dirty="0">
              <a:effectLst/>
            </a:endParaRPr>
          </a:p>
          <a:p>
            <a:r>
              <a:rPr lang="en-GB" dirty="0">
                <a:effectLst/>
              </a:rPr>
              <a:t>A</a:t>
            </a:r>
            <a:r>
              <a:rPr lang="en-US" dirty="0">
                <a:effectLst/>
              </a:rPr>
              <a:t>s a </a:t>
            </a:r>
            <a:r>
              <a:rPr lang="en-GB" dirty="0">
                <a:effectLst/>
              </a:rPr>
              <a:t>compliant nation-</a:t>
            </a:r>
            <a:r>
              <a:rPr lang="en-US" dirty="0">
                <a:effectLst/>
              </a:rPr>
              <a:t>Party to the Convention, Nigeria demonstrated the potent intent to protect her environment and citizenry against POPs by developing her first National Implementation Plan (NIP) in 2009, which was </a:t>
            </a:r>
            <a:r>
              <a:rPr lang="en-GB" dirty="0">
                <a:effectLst/>
              </a:rPr>
              <a:t>reviewed and updated in 2016, </a:t>
            </a:r>
            <a:r>
              <a:rPr lang="en-US" dirty="0">
                <a:effectLst/>
              </a:rPr>
              <a:t>transmitted to the Conference of the Parties (COP), </a:t>
            </a:r>
            <a:r>
              <a:rPr lang="en-GB" dirty="0">
                <a:effectLst/>
              </a:rPr>
              <a:t>s</a:t>
            </a:r>
            <a:r>
              <a:rPr lang="en-US" dirty="0" err="1">
                <a:effectLst/>
              </a:rPr>
              <a:t>equel</a:t>
            </a:r>
            <a:r>
              <a:rPr lang="en-US" dirty="0">
                <a:effectLst/>
              </a:rPr>
              <a:t> to amendments to Annexes A, B and C of the Convention, via addition of new POPs by COPs in 2009, 2011 and 2013, in line with Article 7 thereof. </a:t>
            </a:r>
            <a:endParaRPr lang="en-US" dirty="0">
              <a:effectLst/>
            </a:endParaRPr>
          </a:p>
          <a:p>
            <a:pPr lvl="0"/>
            <a:endParaRPr lang="en-US" dirty="0">
              <a:effectLst/>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713874"/>
          </a:xfrm>
        </p:spPr>
        <p:txBody>
          <a:bodyPr/>
          <a:lstStyle/>
          <a:p>
            <a:endParaRPr lang="en-US" dirty="0"/>
          </a:p>
        </p:txBody>
      </p:sp>
      <p:sp>
        <p:nvSpPr>
          <p:cNvPr id="3" name="Content Placeholder 2"/>
          <p:cNvSpPr>
            <a:spLocks noGrp="1"/>
          </p:cNvSpPr>
          <p:nvPr>
            <p:ph idx="1"/>
          </p:nvPr>
        </p:nvSpPr>
        <p:spPr>
          <a:xfrm>
            <a:off x="913795" y="1419727"/>
            <a:ext cx="10353762" cy="5125452"/>
          </a:xfrm>
        </p:spPr>
        <p:txBody>
          <a:bodyPr>
            <a:normAutofit lnSpcReduction="10000"/>
          </a:bodyPr>
          <a:lstStyle/>
          <a:p>
            <a:r>
              <a:rPr lang="en-US" dirty="0">
                <a:effectLst/>
              </a:rPr>
              <a:t>The first NIP laid the groundwork for instituting and implementing, in a systematic and participatory manner, </a:t>
            </a:r>
            <a:r>
              <a:rPr lang="en-GB" dirty="0">
                <a:effectLst/>
              </a:rPr>
              <a:t>necessary mechanisms, </a:t>
            </a:r>
            <a:r>
              <a:rPr lang="en-US" dirty="0">
                <a:effectLst/>
              </a:rPr>
              <a:t>targeted at </a:t>
            </a:r>
            <a:r>
              <a:rPr lang="en-GB" dirty="0" err="1">
                <a:effectLst/>
              </a:rPr>
              <a:t>elimina</a:t>
            </a:r>
            <a:r>
              <a:rPr lang="en-US" dirty="0">
                <a:effectLst/>
              </a:rPr>
              <a:t>ting POPs-free environment in the Country.</a:t>
            </a:r>
            <a:r>
              <a:rPr lang="en-GB" dirty="0">
                <a:effectLst/>
              </a:rPr>
              <a:t> The first and second NIP</a:t>
            </a:r>
            <a:r>
              <a:rPr lang="en-US" dirty="0">
                <a:effectLst/>
              </a:rPr>
              <a:t> assess</a:t>
            </a:r>
            <a:r>
              <a:rPr lang="en-GB" dirty="0">
                <a:effectLst/>
              </a:rPr>
              <a:t>ed</a:t>
            </a:r>
            <a:r>
              <a:rPr lang="en-US" dirty="0">
                <a:effectLst/>
              </a:rPr>
              <a:t> the nature/extent of POPs availability and national infrastructural capacity for POPs management, vis-a-viz sectoral needs for meeting emerging Convention obligations</a:t>
            </a:r>
            <a:r>
              <a:rPr lang="en-GB" dirty="0">
                <a:effectLst/>
              </a:rPr>
              <a:t> and identified priority </a:t>
            </a:r>
            <a:r>
              <a:rPr lang="en-US" dirty="0">
                <a:effectLst/>
              </a:rPr>
              <a:t>areas of </a:t>
            </a:r>
            <a:r>
              <a:rPr lang="en-GB" dirty="0">
                <a:effectLst/>
              </a:rPr>
              <a:t>for national </a:t>
            </a:r>
            <a:r>
              <a:rPr lang="en-US" dirty="0">
                <a:effectLst/>
              </a:rPr>
              <a:t>action. Some of these include PCB inventory &amp; treatment, remediation and treatment of polluted areas, disposal of obsolete PCBs and PCBs containing equipment.</a:t>
            </a:r>
            <a:endParaRPr lang="en-US" dirty="0">
              <a:effectLst/>
            </a:endParaRPr>
          </a:p>
          <a:p>
            <a:r>
              <a:rPr lang="en-US" dirty="0">
                <a:effectLst/>
              </a:rPr>
              <a:t> In the light of this, the National Implementation Plan (NIP) to the Stockholm Convention was prepared to address issues in relation to POPs including PCBs. The NIP identified eliminating PCBs through continued improvement of PCBs inventory, gradual withdrawal of PCBs-containing equipment and final disposal of their waste in line with best practices as one of the strategies in implementing the Convention’s obligations.</a:t>
            </a:r>
            <a:endParaRPr lang="en-US" dirty="0">
              <a:effectLst/>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457200"/>
          </a:xfrm>
        </p:spPr>
        <p:txBody>
          <a:bodyPr>
            <a:normAutofit fontScale="90000"/>
          </a:bodyPr>
          <a:lstStyle/>
          <a:p>
            <a:endParaRPr lang="en-US" dirty="0"/>
          </a:p>
        </p:txBody>
      </p:sp>
      <p:sp>
        <p:nvSpPr>
          <p:cNvPr id="3" name="Content Placeholder 2"/>
          <p:cNvSpPr>
            <a:spLocks noGrp="1"/>
          </p:cNvSpPr>
          <p:nvPr>
            <p:ph idx="1"/>
          </p:nvPr>
        </p:nvSpPr>
        <p:spPr>
          <a:xfrm>
            <a:off x="913795" y="1251283"/>
            <a:ext cx="10353762" cy="5293895"/>
          </a:xfrm>
        </p:spPr>
        <p:txBody>
          <a:bodyPr>
            <a:normAutofit fontScale="92500" lnSpcReduction="10000"/>
          </a:bodyPr>
          <a:lstStyle/>
          <a:p>
            <a:r>
              <a:rPr lang="en-US" sz="2800" dirty="0">
                <a:effectLst/>
              </a:rPr>
              <a:t>The NIP also identified among other weaknesses of the current hazardous waste management practices, particularly in the storage sites of out of service PCB-containing electric equipment and waste oil; and states the need for institutional and regulatory development, capacity building and public awareness in PCBs management. </a:t>
            </a:r>
            <a:endParaRPr lang="en-US" sz="2800" dirty="0">
              <a:effectLst/>
            </a:endParaRPr>
          </a:p>
          <a:p>
            <a:r>
              <a:rPr lang="en-GB" sz="2800" dirty="0">
                <a:effectLst/>
              </a:rPr>
              <a:t>The National Policy on PCB management in Nigeria was developed with the support of the GEF/WB under the project “PCB Management and Disposal Project and the Policy was adopted by the Federal Executive Council (FEC) during its meeting of 4th March 2015. </a:t>
            </a:r>
            <a:endParaRPr lang="en-GB" sz="2800" dirty="0">
              <a:effectLst/>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OVERVIEW OF PCB’s</a:t>
            </a:r>
            <a:endParaRPr lang="en-US" dirty="0"/>
          </a:p>
        </p:txBody>
      </p:sp>
      <p:sp>
        <p:nvSpPr>
          <p:cNvPr id="3" name="Content Placeholder 2"/>
          <p:cNvSpPr>
            <a:spLocks noGrp="1"/>
          </p:cNvSpPr>
          <p:nvPr>
            <p:ph idx="1"/>
          </p:nvPr>
        </p:nvSpPr>
        <p:spPr>
          <a:xfrm>
            <a:off x="913795" y="2096063"/>
            <a:ext cx="10353762" cy="4376925"/>
          </a:xfrm>
        </p:spPr>
        <p:txBody>
          <a:bodyPr>
            <a:normAutofit lnSpcReduction="10000"/>
          </a:bodyPr>
          <a:lstStyle/>
          <a:p>
            <a:pPr lvl="1"/>
            <a:r>
              <a:rPr lang="en-US" b="1" dirty="0">
                <a:effectLst/>
              </a:rPr>
              <a:t>Preamble</a:t>
            </a:r>
            <a:endParaRPr lang="en-US" sz="1600" dirty="0">
              <a:effectLst/>
            </a:endParaRPr>
          </a:p>
          <a:p>
            <a:r>
              <a:rPr lang="en-US" dirty="0">
                <a:effectLst/>
              </a:rPr>
              <a:t>Following on efforts on the environmentally sound management of POPs and PCBs in particular, as part of its National Implementation Plan (NIP) on POPs, and in part fulfilment of its obligations towards the Stockholm Convention on Persistent Organic Pollutants, the Federal Government of Nigeria, through the facilitation of the </a:t>
            </a:r>
            <a:r>
              <a:rPr lang="en-GB" altLang="en-US" dirty="0">
                <a:effectLst/>
              </a:rPr>
              <a:t>GEF</a:t>
            </a:r>
            <a:r>
              <a:rPr lang="en-US" dirty="0">
                <a:effectLst/>
              </a:rPr>
              <a:t>, received funding from the Government of Canada to carry out two key PCBs studies:</a:t>
            </a:r>
            <a:endParaRPr lang="en-US" dirty="0">
              <a:effectLst/>
            </a:endParaRPr>
          </a:p>
          <a:p>
            <a:pPr lvl="1"/>
            <a:r>
              <a:rPr lang="en-US" dirty="0">
                <a:effectLst/>
              </a:rPr>
              <a:t>Baseline National Inventory of PCBs and PCB-Containing Equipment in Nigeria (2008), and,</a:t>
            </a:r>
            <a:endParaRPr lang="en-US" dirty="0">
              <a:effectLst/>
            </a:endParaRPr>
          </a:p>
          <a:p>
            <a:pPr lvl="1"/>
            <a:r>
              <a:rPr lang="en-US" dirty="0">
                <a:effectLst/>
              </a:rPr>
              <a:t>Location and Assessment of the Status of PCB Containing Equipment in Power Holding Facilities all over Nigeria Consistent with the Requirements of the Stockholm Convention (2009)</a:t>
            </a:r>
            <a:endParaRPr lang="en-US" dirty="0">
              <a:effectLst/>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545432"/>
          </a:xfrm>
        </p:spPr>
        <p:txBody>
          <a:bodyPr>
            <a:normAutofit fontScale="90000"/>
          </a:bodyPr>
          <a:lstStyle/>
          <a:p>
            <a:endParaRPr lang="en-US" dirty="0"/>
          </a:p>
        </p:txBody>
      </p:sp>
      <p:sp>
        <p:nvSpPr>
          <p:cNvPr id="3" name="Content Placeholder 2"/>
          <p:cNvSpPr>
            <a:spLocks noGrp="1"/>
          </p:cNvSpPr>
          <p:nvPr>
            <p:ph idx="1"/>
          </p:nvPr>
        </p:nvSpPr>
        <p:spPr>
          <a:xfrm>
            <a:off x="913794" y="1550631"/>
            <a:ext cx="10353762" cy="4697767"/>
          </a:xfrm>
        </p:spPr>
        <p:txBody>
          <a:bodyPr>
            <a:normAutofit fontScale="92500" lnSpcReduction="20000"/>
          </a:bodyPr>
          <a:lstStyle/>
          <a:p>
            <a:r>
              <a:rPr lang="en-GB" dirty="0">
                <a:effectLst/>
              </a:rPr>
              <a:t>Then the regulations on PCB Control and disposal in Nigeria, with the necessary associated provisions for the industry and potential PCB owners to manage their PCB contained equipment,  was drafted and has now been enacted as the National Environmental (Polychlorinated Biphenyls Control and Disposal) Regulations, 2020.</a:t>
            </a:r>
            <a:endParaRPr lang="en-US" dirty="0">
              <a:effectLst/>
            </a:endParaRPr>
          </a:p>
          <a:p>
            <a:pPr lvl="0"/>
            <a:r>
              <a:rPr lang="en-US" dirty="0">
                <a:effectLst/>
              </a:rPr>
              <a:t>The Federal Ministry of Environment is the Designated National Authority (DNA) for all the chemical related MEAs in Nigeria while the National Environmental Standards and Regulations Enforcement Agency (NESREA) is the statutory authority for enforcement of environmental laws, regulations, guidelines and standards.</a:t>
            </a:r>
            <a:endParaRPr lang="en-US" dirty="0">
              <a:effectLst/>
            </a:endParaRPr>
          </a:p>
          <a:p>
            <a:pPr lvl="0"/>
            <a:r>
              <a:rPr lang="en-US" b="1" dirty="0">
                <a:solidFill>
                  <a:srgbClr val="FF0000"/>
                </a:solidFill>
                <a:effectLst/>
              </a:rPr>
              <a:t>THE LEGAL BASIS FOR THE REGULATIONS </a:t>
            </a:r>
            <a:endParaRPr lang="en-US" b="1" dirty="0">
              <a:solidFill>
                <a:srgbClr val="FF0000"/>
              </a:solidFill>
              <a:effectLst/>
            </a:endParaRPr>
          </a:p>
          <a:p>
            <a:r>
              <a:rPr lang="en-US" dirty="0"/>
              <a:t>The Regulations are made pursuant to Section 20 of the 1999 Constitution (as amended) and</a:t>
            </a:r>
            <a:endParaRPr lang="en-US" dirty="0"/>
          </a:p>
          <a:p>
            <a:r>
              <a:rPr lang="en-US" dirty="0"/>
              <a:t>Section 34 of the NESREA Act which states that The Minister shall make Regulations as appropriate to safeguard the Nigerian Environment</a:t>
            </a:r>
            <a:endParaRPr lang="en-US" dirty="0"/>
          </a:p>
          <a:p>
            <a:pPr lvl="0"/>
            <a:endParaRPr lang="en-US" dirty="0">
              <a:effectLst/>
            </a:endParaRPr>
          </a:p>
          <a:p>
            <a:pPr marL="0" indent="0">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82316"/>
          </a:xfrm>
        </p:spPr>
        <p:txBody>
          <a:bodyPr/>
          <a:lstStyle/>
          <a:p>
            <a:pPr algn="l"/>
            <a:r>
              <a:rPr lang="en-US" dirty="0"/>
              <a:t>conclusions</a:t>
            </a:r>
            <a:endParaRPr lang="en-US" dirty="0"/>
          </a:p>
        </p:txBody>
      </p:sp>
      <p:sp>
        <p:nvSpPr>
          <p:cNvPr id="3" name="Content Placeholder 2"/>
          <p:cNvSpPr>
            <a:spLocks noGrp="1"/>
          </p:cNvSpPr>
          <p:nvPr>
            <p:ph idx="1"/>
          </p:nvPr>
        </p:nvSpPr>
        <p:spPr>
          <a:xfrm>
            <a:off x="913795" y="1491917"/>
            <a:ext cx="10353762" cy="4957009"/>
          </a:xfrm>
        </p:spPr>
        <p:txBody>
          <a:bodyPr>
            <a:normAutofit fontScale="92500" lnSpcReduction="20000"/>
          </a:bodyPr>
          <a:lstStyle/>
          <a:p>
            <a:r>
              <a:rPr lang="en-US" dirty="0">
                <a:effectLst/>
              </a:rPr>
              <a:t>Nigeria being  desirous of achieving environmentally sound management of wastes consisting of, containing or contaminated with PCBs,  in order to achieve sustainable development and the sustainable Development Goals has enacted the National Environmental (Polychlorinated Biphenyls –PCBs- ) Control and Disposal Regulations </a:t>
            </a:r>
            <a:r>
              <a:rPr lang="en-GB" dirty="0">
                <a:effectLst/>
              </a:rPr>
              <a:t>2020”  for the environmentally sound management (ESM) of PCBS in Official Gazette vol 108 No 7 of 11</a:t>
            </a:r>
            <a:r>
              <a:rPr lang="en-GB" baseline="30000" dirty="0">
                <a:effectLst/>
              </a:rPr>
              <a:t>th</a:t>
            </a:r>
            <a:r>
              <a:rPr lang="en-GB" dirty="0">
                <a:effectLst/>
              </a:rPr>
              <a:t> January 2020 (</a:t>
            </a:r>
            <a:r>
              <a:rPr lang="en-GB" i="1" dirty="0">
                <a:effectLst/>
              </a:rPr>
              <a:t>Government Notice No 5</a:t>
            </a:r>
            <a:r>
              <a:rPr lang="en-GB" dirty="0">
                <a:effectLst/>
              </a:rPr>
              <a:t>).</a:t>
            </a:r>
            <a:endParaRPr lang="en-GB" dirty="0">
              <a:effectLst/>
            </a:endParaRPr>
          </a:p>
          <a:p>
            <a:r>
              <a:rPr lang="en-US" dirty="0"/>
              <a:t>The Regulations are made pursuant to Section 20 of the 1999 Constitution (as amended) and</a:t>
            </a:r>
            <a:endParaRPr lang="en-US" dirty="0"/>
          </a:p>
          <a:p>
            <a:r>
              <a:rPr lang="en-US" dirty="0"/>
              <a:t>Section 34 of the NESREA Act which states that The Minister shall make Regulations as appropriate to safeguard the Nigerian Environment</a:t>
            </a:r>
            <a:endParaRPr lang="en-US" dirty="0"/>
          </a:p>
          <a:p>
            <a:pPr lvl="0"/>
            <a:endParaRPr lang="en-US" dirty="0">
              <a:effectLst/>
            </a:endParaRPr>
          </a:p>
          <a:p>
            <a:r>
              <a:rPr lang="en-US" dirty="0">
                <a:effectLst/>
              </a:rPr>
              <a:t> </a:t>
            </a:r>
            <a:r>
              <a:rPr lang="en-GB" dirty="0">
                <a:effectLst/>
              </a:rPr>
              <a:t>One of the main goals of the training and consultation with the selected stakeholders is to help all participants become competent and or conversant in the Environmentally Sound Management (ESM) of PCBs and to also get all of us abreast of PCB regulations and its applications.</a:t>
            </a:r>
            <a:endParaRPr lang="en-US" dirty="0">
              <a:effectLst/>
            </a:endParaRPr>
          </a:p>
          <a:p>
            <a:endParaRPr lang="en-US" dirty="0">
              <a:effectLst/>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TRAINING WORKSHOP</a:t>
            </a:r>
            <a:endParaRPr lang="en-US" dirty="0"/>
          </a:p>
        </p:txBody>
      </p:sp>
      <p:sp>
        <p:nvSpPr>
          <p:cNvPr id="3" name="Content Placeholder 2"/>
          <p:cNvSpPr>
            <a:spLocks noGrp="1"/>
          </p:cNvSpPr>
          <p:nvPr>
            <p:ph idx="1"/>
          </p:nvPr>
        </p:nvSpPr>
        <p:spPr/>
        <p:txBody>
          <a:bodyPr/>
          <a:lstStyle/>
          <a:p>
            <a:pPr algn="ctr"/>
            <a:endParaRPr lang="en-US" sz="4000" b="1" dirty="0">
              <a:effectLst/>
            </a:endParaRPr>
          </a:p>
          <a:p>
            <a:pPr algn="ctr"/>
            <a:r>
              <a:rPr lang="en-US" sz="4000" b="1" dirty="0">
                <a:effectLst/>
              </a:rPr>
              <a:t>TOPICS TO BE COVERED</a:t>
            </a:r>
            <a:endParaRPr lang="en-US" b="1" dirty="0">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935921"/>
          </a:xfrm>
        </p:spPr>
        <p:txBody>
          <a:bodyPr>
            <a:normAutofit/>
          </a:bodyPr>
          <a:lstStyle/>
          <a:p>
            <a:r>
              <a:rPr lang="en-GB" sz="4400" dirty="0"/>
              <a:t>map of presentation OF THE REGULATIONS</a:t>
            </a:r>
            <a:endParaRPr lang="en-ZA" sz="4400" dirty="0"/>
          </a:p>
        </p:txBody>
      </p:sp>
      <p:sp>
        <p:nvSpPr>
          <p:cNvPr id="3" name="Content Placeholder 2"/>
          <p:cNvSpPr>
            <a:spLocks noGrp="1"/>
          </p:cNvSpPr>
          <p:nvPr>
            <p:ph idx="1"/>
          </p:nvPr>
        </p:nvSpPr>
        <p:spPr>
          <a:xfrm>
            <a:off x="0" y="1493949"/>
            <a:ext cx="12191999" cy="5364051"/>
          </a:xfrm>
        </p:spPr>
        <p:txBody>
          <a:bodyPr>
            <a:normAutofit/>
          </a:bodyPr>
          <a:lstStyle/>
          <a:p>
            <a:pPr algn="ctr"/>
            <a:endParaRPr lang="en-ZA" sz="2800" dirty="0"/>
          </a:p>
          <a:p>
            <a:pPr algn="ctr"/>
            <a:r>
              <a:rPr lang="en-ZA" sz="2800" dirty="0"/>
              <a:t>Part I: PREAMBLE</a:t>
            </a:r>
            <a:endParaRPr lang="en-ZA" sz="2800" dirty="0"/>
          </a:p>
          <a:p>
            <a:pPr algn="ctr"/>
            <a:r>
              <a:rPr lang="en-ZA" sz="2800" dirty="0"/>
              <a:t>Part II: Objectives</a:t>
            </a:r>
            <a:endParaRPr lang="en-ZA" sz="2800" dirty="0"/>
          </a:p>
          <a:p>
            <a:pPr algn="ctr"/>
            <a:r>
              <a:rPr lang="en-ZA" sz="2800" dirty="0"/>
              <a:t>Part III: General Provisions</a:t>
            </a:r>
            <a:endParaRPr lang="en-ZA" sz="2800" dirty="0"/>
          </a:p>
          <a:p>
            <a:pPr algn="ctr"/>
            <a:r>
              <a:rPr lang="en-ZA" sz="2800" dirty="0"/>
              <a:t>Part IV: Prohibitions</a:t>
            </a:r>
            <a:endParaRPr lang="en-ZA" sz="2800" dirty="0"/>
          </a:p>
          <a:p>
            <a:pPr algn="ctr"/>
            <a:r>
              <a:rPr lang="en-ZA" sz="2800" dirty="0"/>
              <a:t>Part V</a:t>
            </a:r>
            <a:r>
              <a:rPr lang="en-ZA" sz="2800"/>
              <a:t>/Schedule 8: </a:t>
            </a:r>
            <a:r>
              <a:rPr lang="en-ZA" sz="2800" dirty="0"/>
              <a:t>Registration of Equipment </a:t>
            </a:r>
            <a:endParaRPr lang="en-ZA" sz="2800" dirty="0"/>
          </a:p>
          <a:p>
            <a:pPr algn="ctr"/>
            <a:r>
              <a:rPr lang="en-US" sz="2800" dirty="0"/>
              <a:t>Part VI: Treatment and Disposal</a:t>
            </a:r>
            <a:endParaRPr lang="en-US" sz="2800" dirty="0"/>
          </a:p>
          <a:p>
            <a:pPr algn="ctr"/>
            <a:r>
              <a:rPr lang="en-US" sz="2800" dirty="0"/>
              <a:t>Part VII: Transportation of PCB Waste/ PCB-Containing Equipment </a:t>
            </a:r>
            <a:endParaRPr lang="en-US" sz="2800" dirty="0"/>
          </a:p>
          <a:p>
            <a:pPr algn="ctr"/>
            <a:endParaRPr lang="en-ZA"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493949"/>
          </a:xfrm>
        </p:spPr>
        <p:txBody>
          <a:bodyPr>
            <a:normAutofit/>
          </a:bodyPr>
          <a:lstStyle/>
          <a:p>
            <a:r>
              <a:rPr lang="en-GB" sz="4400" dirty="0"/>
              <a:t>Contd.</a:t>
            </a:r>
            <a:endParaRPr lang="en-ZA" sz="4400" dirty="0"/>
          </a:p>
        </p:txBody>
      </p:sp>
      <p:sp>
        <p:nvSpPr>
          <p:cNvPr id="3" name="Content Placeholder 2"/>
          <p:cNvSpPr>
            <a:spLocks noGrp="1"/>
          </p:cNvSpPr>
          <p:nvPr>
            <p:ph idx="1"/>
          </p:nvPr>
        </p:nvSpPr>
        <p:spPr>
          <a:xfrm>
            <a:off x="0" y="1493949"/>
            <a:ext cx="12191999" cy="5364051"/>
          </a:xfrm>
        </p:spPr>
        <p:txBody>
          <a:bodyPr>
            <a:normAutofit/>
          </a:bodyPr>
          <a:lstStyle/>
          <a:p>
            <a:pPr algn="ctr"/>
            <a:r>
              <a:rPr lang="en-US" sz="2800" dirty="0"/>
              <a:t>Part VIII: General Code of Maintenance for the Safe Use of PCB and PCB-Containing Equipment</a:t>
            </a:r>
            <a:endParaRPr lang="en-US" sz="2800" dirty="0"/>
          </a:p>
          <a:p>
            <a:pPr algn="ctr"/>
            <a:r>
              <a:rPr lang="en-ZA" sz="2800" dirty="0"/>
              <a:t>Part IX: Enforcement</a:t>
            </a:r>
            <a:endParaRPr lang="en-ZA" sz="2800" dirty="0"/>
          </a:p>
          <a:p>
            <a:pPr algn="ctr"/>
            <a:r>
              <a:rPr lang="en-US" sz="2800" dirty="0"/>
              <a:t>Part XI: Offences and Penalties</a:t>
            </a:r>
            <a:endParaRPr lang="en-US" sz="2800" dirty="0"/>
          </a:p>
          <a:p>
            <a:pPr algn="ctr"/>
            <a:r>
              <a:rPr lang="en-ZA" sz="2800" dirty="0"/>
              <a:t>Part XII: Interpretations</a:t>
            </a:r>
            <a:endParaRPr lang="en-ZA" sz="2800" dirty="0"/>
          </a:p>
          <a:p>
            <a:pPr algn="ctr"/>
            <a:r>
              <a:rPr lang="en-ZA" sz="2800" dirty="0"/>
              <a:t>Schedules ( I – VIII)</a:t>
            </a:r>
            <a:endParaRPr lang="en-ZA"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95" y="0"/>
            <a:ext cx="10353762" cy="6412832"/>
          </a:xfrm>
        </p:spPr>
        <p:txBody>
          <a:bodyPr>
            <a:normAutofit/>
          </a:bodyPr>
          <a:lstStyle/>
          <a:p>
            <a:pPr marL="0" indent="0" algn="ctr">
              <a:buNone/>
            </a:pPr>
            <a:endParaRPr lang="en-GB" sz="9600" dirty="0"/>
          </a:p>
          <a:p>
            <a:pPr marL="0" indent="0" algn="ctr">
              <a:buNone/>
            </a:pPr>
            <a:r>
              <a:rPr lang="en-GB" sz="9600" dirty="0"/>
              <a:t>THANK YOU</a:t>
            </a:r>
            <a:endParaRPr lang="en-ZA" sz="9600" dirty="0"/>
          </a:p>
        </p:txBody>
      </p:sp>
      <p:pic>
        <p:nvPicPr>
          <p:cNvPr id="1026" name="Picture 2" descr="Image result for ENVIRONMENTAL AND SOCIAL IMPACT ASSESSMENT"/>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120600" y="3406501"/>
            <a:ext cx="3940152" cy="28874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918411"/>
          </a:xfrm>
        </p:spPr>
        <p:txBody>
          <a:bodyPr/>
          <a:lstStyle/>
          <a:p>
            <a:pPr algn="l"/>
            <a:r>
              <a:rPr lang="en-US" i="1" dirty="0"/>
              <a:t>Preamble (</a:t>
            </a:r>
            <a:r>
              <a:rPr lang="en-US" i="1" dirty="0" err="1"/>
              <a:t>contd</a:t>
            </a:r>
            <a:r>
              <a:rPr lang="en-US" i="1" dirty="0"/>
              <a:t>)</a:t>
            </a:r>
            <a:endParaRPr lang="en-US" i="1" dirty="0"/>
          </a:p>
        </p:txBody>
      </p:sp>
      <p:sp>
        <p:nvSpPr>
          <p:cNvPr id="3" name="Content Placeholder 2"/>
          <p:cNvSpPr>
            <a:spLocks noGrp="1"/>
          </p:cNvSpPr>
          <p:nvPr>
            <p:ph idx="1"/>
          </p:nvPr>
        </p:nvSpPr>
        <p:spPr>
          <a:xfrm>
            <a:off x="913795" y="1528011"/>
            <a:ext cx="10353762" cy="5137484"/>
          </a:xfrm>
        </p:spPr>
        <p:txBody>
          <a:bodyPr>
            <a:normAutofit/>
          </a:bodyPr>
          <a:lstStyle/>
          <a:p>
            <a:r>
              <a:rPr lang="en-US" dirty="0">
                <a:effectLst/>
              </a:rPr>
              <a:t>With findings from the two projects, the Federal Government of Nigeria with the assistance of the World Bank as an implementing agency of GEF developed a PCB Management Project for Nigeria, which will entail safe and environmentally sound management of PCBs, PCB containing equipment and wastes</a:t>
            </a:r>
            <a:endParaRPr lang="en-US" dirty="0">
              <a:effectLst/>
            </a:endParaRPr>
          </a:p>
          <a:p>
            <a:endParaRPr lang="en-US" dirty="0">
              <a:effectLst/>
            </a:endParaRPr>
          </a:p>
          <a:p>
            <a:r>
              <a:rPr lang="en-US" dirty="0">
                <a:effectLst/>
              </a:rPr>
              <a:t>This project has four (4) major components:</a:t>
            </a:r>
            <a:endParaRPr lang="en-US" dirty="0">
              <a:effectLst/>
            </a:endParaRPr>
          </a:p>
          <a:p>
            <a:pPr lvl="1"/>
            <a:r>
              <a:rPr lang="en-US" dirty="0">
                <a:effectLst/>
              </a:rPr>
              <a:t>Component 1: Capacity Building for PCB Management</a:t>
            </a:r>
            <a:endParaRPr lang="en-US" dirty="0">
              <a:effectLst/>
            </a:endParaRPr>
          </a:p>
          <a:p>
            <a:pPr lvl="1"/>
            <a:r>
              <a:rPr lang="en-US" dirty="0">
                <a:effectLst/>
              </a:rPr>
              <a:t> Component 2: Design, development and implementation of environmentally sound management (ESM) for online and offline electrical equipment and potentially contaminated sites</a:t>
            </a:r>
            <a:endParaRPr lang="en-US" dirty="0">
              <a:effectLst/>
            </a:endParaRPr>
          </a:p>
          <a:p>
            <a:pPr lvl="1"/>
            <a:r>
              <a:rPr lang="en-US" dirty="0">
                <a:effectLst/>
              </a:rPr>
              <a:t>Component 3: Baseline national inventory of PCBs and PCB containing equipment, 	and development of a national PCB management plan</a:t>
            </a:r>
            <a:endParaRPr lang="en-US" dirty="0">
              <a:effectLst/>
            </a:endParaRPr>
          </a:p>
          <a:p>
            <a:pPr lvl="1"/>
            <a:r>
              <a:rPr lang="en-US" dirty="0">
                <a:effectLst/>
              </a:rPr>
              <a:t>Component 4: Project management and Monitoring and Evaluation</a:t>
            </a:r>
            <a:endParaRPr lang="en-US" dirty="0">
              <a:effectLst/>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834189"/>
          </a:xfrm>
        </p:spPr>
        <p:txBody>
          <a:bodyPr/>
          <a:lstStyle/>
          <a:p>
            <a:pPr algn="l"/>
            <a:r>
              <a:rPr lang="en-US" dirty="0"/>
              <a:t>Background- </a:t>
            </a:r>
            <a:r>
              <a:rPr lang="en-US" sz="2800" dirty="0"/>
              <a:t>the Stockholm convention</a:t>
            </a:r>
            <a:endParaRPr lang="en-US" dirty="0"/>
          </a:p>
        </p:txBody>
      </p:sp>
      <p:sp>
        <p:nvSpPr>
          <p:cNvPr id="3" name="Content Placeholder 2"/>
          <p:cNvSpPr>
            <a:spLocks noGrp="1"/>
          </p:cNvSpPr>
          <p:nvPr>
            <p:ph idx="1"/>
          </p:nvPr>
        </p:nvSpPr>
        <p:spPr>
          <a:xfrm>
            <a:off x="913795" y="1443789"/>
            <a:ext cx="10353762" cy="5017169"/>
          </a:xfrm>
        </p:spPr>
        <p:txBody>
          <a:bodyPr>
            <a:normAutofit fontScale="92500"/>
          </a:bodyPr>
          <a:lstStyle/>
          <a:p>
            <a:r>
              <a:rPr lang="en-US" sz="2400" dirty="0">
                <a:effectLst/>
              </a:rPr>
              <a:t>The Stockholm Convention is a global treaty to protect human health and the environment from persistent organic pollutants (POPs). </a:t>
            </a:r>
            <a:endParaRPr lang="en-US" sz="2400" dirty="0">
              <a:effectLst/>
            </a:endParaRPr>
          </a:p>
          <a:p>
            <a:r>
              <a:rPr lang="en-US" sz="2400" dirty="0">
                <a:effectLst/>
                <a:hlinkClick r:id="rId1"/>
              </a:rPr>
              <a:t>POPs are chemicals</a:t>
            </a:r>
            <a:r>
              <a:rPr lang="en-US" sz="2400" dirty="0">
                <a:effectLst/>
              </a:rPr>
              <a:t> that remain intact in the environment for long periods, become widely distributed geographically, accumulate in the fatty tissue of living organisms and are toxic to humans and wildlife.  </a:t>
            </a:r>
            <a:endParaRPr lang="en-US" sz="2400" dirty="0">
              <a:effectLst/>
            </a:endParaRPr>
          </a:p>
          <a:p>
            <a:r>
              <a:rPr lang="en-US" sz="2400" dirty="0">
                <a:effectLst/>
              </a:rPr>
              <a:t>Over 150 countries have signed the Convention and it entered into force, on 17</a:t>
            </a:r>
            <a:r>
              <a:rPr lang="en-US" sz="2400" baseline="30000" dirty="0">
                <a:effectLst/>
              </a:rPr>
              <a:t>th</a:t>
            </a:r>
            <a:r>
              <a:rPr lang="en-US" sz="2400" dirty="0">
                <a:effectLst/>
              </a:rPr>
              <a:t> May 2004, 90 days after the ratification by the fiftieth country.</a:t>
            </a:r>
            <a:endParaRPr lang="en-US" sz="2400" dirty="0">
              <a:effectLst/>
            </a:endParaRPr>
          </a:p>
          <a:p>
            <a:r>
              <a:rPr lang="en-US" sz="2400" dirty="0">
                <a:effectLst/>
              </a:rPr>
              <a:t>POPs circulate globally and can cause damage wherever they are found.  In implementing the Convention, Governments are required to take measures to eliminate or reduce the release of POPs into the environment.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677779"/>
          </a:xfrm>
        </p:spPr>
        <p:txBody>
          <a:bodyPr/>
          <a:lstStyle/>
          <a:p>
            <a:endParaRPr lang="en-US" dirty="0"/>
          </a:p>
        </p:txBody>
      </p:sp>
      <p:sp>
        <p:nvSpPr>
          <p:cNvPr id="3" name="Content Placeholder 2"/>
          <p:cNvSpPr>
            <a:spLocks noGrp="1"/>
          </p:cNvSpPr>
          <p:nvPr>
            <p:ph idx="1"/>
          </p:nvPr>
        </p:nvSpPr>
        <p:spPr>
          <a:xfrm>
            <a:off x="913795" y="1588168"/>
            <a:ext cx="10353762" cy="4660232"/>
          </a:xfrm>
        </p:spPr>
        <p:txBody>
          <a:bodyPr>
            <a:normAutofit fontScale="92500"/>
          </a:bodyPr>
          <a:lstStyle/>
          <a:p>
            <a:r>
              <a:rPr lang="en-US" sz="2400" dirty="0">
                <a:effectLst/>
              </a:rPr>
              <a:t>The Stockholm Convention is focused on eliminating or reducing releases of 12 POPs originally (the so-called "</a:t>
            </a:r>
            <a:r>
              <a:rPr lang="en-US" sz="2400" dirty="0">
                <a:effectLst/>
                <a:hlinkClick r:id="rId1"/>
              </a:rPr>
              <a:t>Dirty Dozen</a:t>
            </a:r>
            <a:r>
              <a:rPr lang="en-US" sz="2400" dirty="0">
                <a:effectLst/>
              </a:rPr>
              <a:t>"). In 2009, nine new chemicals were added to the least at COP-4. Signatories are required to reduce the risks to human health and the environment arising from their release. Enlisted parties are required to take measures (legal and/or administrative) to eliminate or heavily restrict the production and use of POPs, and to minimize their unintentional production and release into the environment. The convention also, channels resources into cleaning up the existing stockpiles and dumps of POPs that litter the world's landscape, and thus, targets a future free of dangerous chemicals. </a:t>
            </a:r>
            <a:endParaRPr lang="en-US" sz="2400" dirty="0">
              <a:effectLst/>
            </a:endParaRPr>
          </a:p>
          <a:p>
            <a:r>
              <a:rPr lang="en-GB" sz="2400" dirty="0">
                <a:effectLst/>
              </a:rPr>
              <a:t>Five essential parts to the Stockholm Convention include:</a:t>
            </a:r>
            <a:endParaRPr lang="en-US" sz="2400" dirty="0">
              <a:effectLst/>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effectLst/>
              </a:rPr>
              <a:t>Eliminate dangerous POPs</a:t>
            </a:r>
            <a:endParaRPr lang="en-US" dirty="0">
              <a:effectLst/>
            </a:endParaRPr>
          </a:p>
          <a:p>
            <a:pPr lvl="0"/>
            <a:r>
              <a:rPr lang="en-US" dirty="0">
                <a:effectLst/>
              </a:rPr>
              <a:t>Support the transition to safer alternatives</a:t>
            </a:r>
            <a:endParaRPr lang="en-US" dirty="0">
              <a:effectLst/>
            </a:endParaRPr>
          </a:p>
          <a:p>
            <a:pPr lvl="0"/>
            <a:r>
              <a:rPr lang="en-US" dirty="0">
                <a:effectLst/>
              </a:rPr>
              <a:t>Target additional POPs for action</a:t>
            </a:r>
            <a:endParaRPr lang="en-US" dirty="0">
              <a:effectLst/>
            </a:endParaRPr>
          </a:p>
          <a:p>
            <a:pPr lvl="0"/>
            <a:r>
              <a:rPr lang="en-US" dirty="0">
                <a:effectLst/>
              </a:rPr>
              <a:t>Cleanup old stockpiles and equipment containing POPs</a:t>
            </a:r>
            <a:endParaRPr lang="en-US" dirty="0">
              <a:effectLst/>
            </a:endParaRPr>
          </a:p>
          <a:p>
            <a:pPr lvl="0"/>
            <a:r>
              <a:rPr lang="en-US" dirty="0">
                <a:effectLst/>
              </a:rPr>
              <a:t>Work together for a POPs-free future</a:t>
            </a:r>
            <a:endParaRPr lang="en-US" dirty="0">
              <a:effectLst/>
            </a:endParaRPr>
          </a:p>
          <a:p>
            <a:pPr lvl="0"/>
            <a:endParaRPr lang="en-US" dirty="0">
              <a:effectLst/>
            </a:endParaRPr>
          </a:p>
          <a:p>
            <a:r>
              <a:rPr lang="en-GB" dirty="0">
                <a:effectLst/>
              </a:rPr>
              <a:t>The Stockholm Convention on POPs makes allowance for further chemicals to be qualified as POPs (as was recently done with the nine new POPs).</a:t>
            </a:r>
            <a:endParaRPr lang="en-US" dirty="0">
              <a:effectLst/>
            </a:endParaRPr>
          </a:p>
          <a:p>
            <a:pPr lvl="0"/>
            <a:endParaRPr lang="en-US" dirty="0">
              <a:effectLst/>
            </a:endParaRPr>
          </a:p>
          <a:p>
            <a:pPr marL="0"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593558"/>
          </a:xfrm>
        </p:spPr>
        <p:txBody>
          <a:bodyPr>
            <a:normAutofit fontScale="90000"/>
          </a:bodyPr>
          <a:lstStyle/>
          <a:p>
            <a:r>
              <a:rPr lang="en-US" dirty="0"/>
              <a:t>Background- </a:t>
            </a:r>
            <a:r>
              <a:rPr lang="en-US" sz="2700" dirty="0" err="1"/>
              <a:t>pcbs</a:t>
            </a:r>
            <a:r>
              <a:rPr lang="en-US" sz="2700" dirty="0"/>
              <a:t> and the Stockholm convention</a:t>
            </a:r>
            <a:endParaRPr lang="en-US" dirty="0"/>
          </a:p>
        </p:txBody>
      </p:sp>
      <p:sp>
        <p:nvSpPr>
          <p:cNvPr id="3" name="Content Placeholder 2"/>
          <p:cNvSpPr>
            <a:spLocks noGrp="1"/>
          </p:cNvSpPr>
          <p:nvPr>
            <p:ph idx="1"/>
          </p:nvPr>
        </p:nvSpPr>
        <p:spPr>
          <a:xfrm>
            <a:off x="913795" y="1323475"/>
            <a:ext cx="10353762" cy="5257800"/>
          </a:xfrm>
        </p:spPr>
        <p:txBody>
          <a:bodyPr>
            <a:normAutofit/>
          </a:bodyPr>
          <a:lstStyle/>
          <a:p>
            <a:r>
              <a:rPr lang="en-US" dirty="0">
                <a:effectLst/>
              </a:rPr>
              <a:t>Polychlorinated biphenyls (PCBs) are a class of industrial chemicals known as persistent organic pollutants (POPs) under the Stockholm convention (UNEP, 2009).</a:t>
            </a:r>
            <a:endParaRPr lang="en-US" dirty="0">
              <a:effectLst/>
            </a:endParaRPr>
          </a:p>
          <a:p>
            <a:pPr lvl="0"/>
            <a:r>
              <a:rPr lang="en-US" dirty="0">
                <a:effectLst/>
              </a:rPr>
              <a:t>Polychlorinated Biphenyls (PCBs) with its 209 congeners containing one to ten atoms attached to the biphenyl group have been identified as one of the chemicals of global concern due to its toxic properties including bioaccumulation and persistence in the environment. The potential health effects that are associated with them include cancer, reproductive and development toxicity, impaired immune function, effects on the central nervous system and liver changes.</a:t>
            </a:r>
            <a:endParaRPr lang="en-US" dirty="0">
              <a:effectLst/>
            </a:endParaRPr>
          </a:p>
          <a:p>
            <a:pPr lvl="0"/>
            <a:r>
              <a:rPr lang="en-US" dirty="0">
                <a:effectLst/>
              </a:rPr>
              <a:t>PCBs are regulated under three international conventions, namely the Stockholm Convention on Persistent Organic Pollutants; the Basel Convention on the Control of Transboundary Movements of Hazardous Wastes and their Disposal; and the Rotterdam Convention on the Prior Informed Consent Procedure for Certain Hazardous Chemicals and Pesticides in International Trade. </a:t>
            </a:r>
            <a:endParaRPr lang="en-US" dirty="0">
              <a:effectLst/>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689811"/>
          </a:xfrm>
        </p:spPr>
        <p:txBody>
          <a:bodyPr>
            <a:normAutofit/>
          </a:bodyPr>
          <a:lstStyle/>
          <a:p>
            <a:pPr algn="l"/>
            <a:r>
              <a:rPr lang="en-US" sz="2400" dirty="0" err="1"/>
              <a:t>Pcbs</a:t>
            </a:r>
            <a:r>
              <a:rPr lang="en-US" sz="2400" dirty="0"/>
              <a:t> and the Stockholm convention -</a:t>
            </a:r>
            <a:r>
              <a:rPr lang="en-US" sz="2400" dirty="0" err="1"/>
              <a:t>contd</a:t>
            </a:r>
            <a:endParaRPr lang="en-US" dirty="0"/>
          </a:p>
        </p:txBody>
      </p:sp>
      <p:sp>
        <p:nvSpPr>
          <p:cNvPr id="3" name="Content Placeholder 2"/>
          <p:cNvSpPr>
            <a:spLocks noGrp="1"/>
          </p:cNvSpPr>
          <p:nvPr>
            <p:ph idx="1"/>
          </p:nvPr>
        </p:nvSpPr>
        <p:spPr>
          <a:xfrm>
            <a:off x="913795" y="1299411"/>
            <a:ext cx="10353762" cy="5065294"/>
          </a:xfrm>
        </p:spPr>
        <p:txBody>
          <a:bodyPr>
            <a:normAutofit fontScale="92500" lnSpcReduction="10000"/>
          </a:bodyPr>
          <a:lstStyle/>
          <a:p>
            <a:r>
              <a:rPr lang="en-GB" dirty="0">
                <a:effectLst/>
              </a:rPr>
              <a:t>PCBs have been identified as a chemical group of global concern due to their toxic properties, transportability, bioaccumulation and persistence in the environment, characteristic of Persistent Organic Pollutants (POPs). The chemical group was thus listed as a POP-chemical identified for universal control action under the Stockholm Convention, which was adopted was adopted at a Conference of Plenipotentiaries on 22 May 2001 in Stockholm, Sweden and entered into force on 17 May 2004. Nigeria ratified the Convention on 24 May 2004.</a:t>
            </a:r>
            <a:endParaRPr lang="en-US" dirty="0">
              <a:effectLst/>
            </a:endParaRPr>
          </a:p>
          <a:p>
            <a:r>
              <a:rPr lang="en-GB" dirty="0">
                <a:effectLst/>
              </a:rPr>
              <a:t>The convention, </a:t>
            </a:r>
            <a:r>
              <a:rPr lang="en-GB" i="1" dirty="0">
                <a:effectLst/>
              </a:rPr>
              <a:t>inter alia</a:t>
            </a:r>
            <a:r>
              <a:rPr lang="en-GB" dirty="0">
                <a:effectLst/>
              </a:rPr>
              <a:t>, establishes strict international regimes for the control of initial POPs, including PCBs, viz:-</a:t>
            </a:r>
            <a:endParaRPr lang="en-US" dirty="0">
              <a:effectLst/>
            </a:endParaRPr>
          </a:p>
          <a:p>
            <a:pPr lvl="1"/>
            <a:r>
              <a:rPr lang="en-GB" dirty="0">
                <a:effectLst/>
              </a:rPr>
              <a:t>Prohibition or severe restriction of the production and use of intentionally produced POPs</a:t>
            </a:r>
            <a:endParaRPr lang="en-US" dirty="0">
              <a:effectLst/>
            </a:endParaRPr>
          </a:p>
          <a:p>
            <a:pPr lvl="1"/>
            <a:r>
              <a:rPr lang="en-GB" dirty="0">
                <a:effectLst/>
              </a:rPr>
              <a:t>Restrictions on export and import of the intentionally produced POPs </a:t>
            </a:r>
            <a:endParaRPr lang="en-US" dirty="0">
              <a:effectLst/>
            </a:endParaRPr>
          </a:p>
          <a:p>
            <a:pPr lvl="1"/>
            <a:r>
              <a:rPr lang="en-GB" dirty="0">
                <a:effectLst/>
              </a:rPr>
              <a:t>Provisions on the safe handling of stockpiles </a:t>
            </a:r>
            <a:endParaRPr lang="en-US" dirty="0">
              <a:effectLst/>
            </a:endParaRPr>
          </a:p>
          <a:p>
            <a:pPr lvl="1"/>
            <a:r>
              <a:rPr lang="en-GB" dirty="0">
                <a:effectLst/>
              </a:rPr>
              <a:t>Provisions on the environmentally sound disposal of wastes containing POPs</a:t>
            </a:r>
            <a:endParaRPr lang="en-US" dirty="0">
              <a:effectLst/>
            </a:endParaRPr>
          </a:p>
          <a:p>
            <a:pPr lvl="1"/>
            <a:r>
              <a:rPr lang="en-GB" dirty="0">
                <a:effectLst/>
              </a:rPr>
              <a:t>Provisions on the reduction of emissions of unintentionally produced POPs</a:t>
            </a:r>
            <a:endParaRPr lang="en-US" dirty="0">
              <a:effectLst/>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457200"/>
          </a:xfrm>
        </p:spPr>
        <p:txBody>
          <a:bodyPr>
            <a:normAutofit fontScale="90000"/>
          </a:bodyPr>
          <a:lstStyle/>
          <a:p>
            <a:endParaRPr lang="en-US" dirty="0"/>
          </a:p>
        </p:txBody>
      </p:sp>
      <p:sp>
        <p:nvSpPr>
          <p:cNvPr id="3" name="Content Placeholder 2"/>
          <p:cNvSpPr>
            <a:spLocks noGrp="1"/>
          </p:cNvSpPr>
          <p:nvPr>
            <p:ph idx="1"/>
          </p:nvPr>
        </p:nvSpPr>
        <p:spPr>
          <a:xfrm>
            <a:off x="913795" y="1275347"/>
            <a:ext cx="10353762" cy="5149516"/>
          </a:xfrm>
        </p:spPr>
        <p:txBody>
          <a:bodyPr>
            <a:normAutofit/>
          </a:bodyPr>
          <a:lstStyle/>
          <a:p>
            <a:r>
              <a:rPr lang="en-GB" sz="2200" dirty="0">
                <a:effectLst/>
              </a:rPr>
              <a:t>Parties to the Convention are also obligated to cease production and use of PCBs and equipment containing the chemical by 2025 AND ensure sound disposal of waste generated therefrom by 2028 (Part II of Annex A to the Stockholm Convention). </a:t>
            </a:r>
            <a:endParaRPr lang="en-GB" sz="2200" dirty="0">
              <a:effectLst/>
            </a:endParaRPr>
          </a:p>
          <a:p>
            <a:r>
              <a:rPr lang="en-US" sz="2200" dirty="0">
                <a:effectLst/>
              </a:rPr>
              <a:t>Before their restriction, PCBs had been used as fluids in electrical appliances, in power generating plants as well as additives in non-electrical products (Xing </a:t>
            </a:r>
            <a:r>
              <a:rPr lang="en-US" sz="2200" i="1" dirty="0">
                <a:effectLst/>
              </a:rPr>
              <a:t>et al., </a:t>
            </a:r>
            <a:r>
              <a:rPr lang="en-US" sz="2200" dirty="0">
                <a:effectLst/>
              </a:rPr>
              <a:t>2011).</a:t>
            </a:r>
            <a:endParaRPr lang="en-US" sz="2200" dirty="0">
              <a:effectLst/>
            </a:endParaRPr>
          </a:p>
          <a:p>
            <a:r>
              <a:rPr lang="en-US" sz="2200" dirty="0">
                <a:effectLst/>
              </a:rPr>
              <a:t>PCBs are used extensively in a number of applications including electrical equipment, hydraulic and heat transfer system, plasticizers, surface coatings, carbonless copy papers, dielectrics and coolant fluids as well as pattern waxes for investment castings. </a:t>
            </a:r>
            <a:endParaRPr lang="en-US" sz="2200" dirty="0">
              <a:effectLst/>
            </a:endParaRPr>
          </a:p>
          <a:p>
            <a:endParaRPr lang="en-US" sz="2200" dirty="0">
              <a:effectLst/>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6D8C60"/>
      </a:dk2>
      <a:lt2>
        <a:srgbClr val="B1D7A1"/>
      </a:lt2>
      <a:accent1>
        <a:srgbClr val="81B992"/>
      </a:accent1>
      <a:accent2>
        <a:srgbClr val="9ABC65"/>
      </a:accent2>
      <a:accent3>
        <a:srgbClr val="BDB564"/>
      </a:accent3>
      <a:accent4>
        <a:srgbClr val="BD8964"/>
      </a:accent4>
      <a:accent5>
        <a:srgbClr val="BD6466"/>
      </a:accent5>
      <a:accent6>
        <a:srgbClr val="64A4BD"/>
      </a:accent6>
      <a:hlink>
        <a:srgbClr val="8CCC71"/>
      </a:hlink>
      <a:folHlink>
        <a:srgbClr val="A4C795"/>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0</TotalTime>
  <Words>16734</Words>
  <Application>WPS Presentation</Application>
  <PresentationFormat>Widescreen</PresentationFormat>
  <Paragraphs>179</Paragraphs>
  <Slides>25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vt:i4>
      </vt:variant>
    </vt:vector>
  </HeadingPairs>
  <TitlesOfParts>
    <vt:vector size="34" baseType="lpstr">
      <vt:lpstr>Arial</vt:lpstr>
      <vt:lpstr>SimSun</vt:lpstr>
      <vt:lpstr>Wingdings</vt:lpstr>
      <vt:lpstr>Bookman Old Style</vt:lpstr>
      <vt:lpstr>Rockwell</vt:lpstr>
      <vt:lpstr>Microsoft YaHei</vt:lpstr>
      <vt:lpstr>Arial Unicode MS</vt:lpstr>
      <vt:lpstr>Calibri</vt:lpstr>
      <vt:lpstr>Damask</vt:lpstr>
      <vt:lpstr>NATIONAL ENVIRONMENTAL (POLYCHLORINATED BIPHENYLS CONTROL AND DISPOSAL) REGULATIONS, 2020   </vt:lpstr>
      <vt:lpstr>GENERAL OVERVIEW OF PCB’s</vt:lpstr>
      <vt:lpstr>Preamble (contd)</vt:lpstr>
      <vt:lpstr>Background- the Stockholm convention</vt:lpstr>
      <vt:lpstr>PowerPoint 演示文稿</vt:lpstr>
      <vt:lpstr>PowerPoint 演示文稿</vt:lpstr>
      <vt:lpstr>Background- pcbs and the Stockholm convention</vt:lpstr>
      <vt:lpstr>Pcbs and the Stockholm convention -contd</vt:lpstr>
      <vt:lpstr>PowerPoint 演示文稿</vt:lpstr>
      <vt:lpstr>PowerPoint 演示文稿</vt:lpstr>
      <vt:lpstr>Chemical composition of pcbs</vt:lpstr>
      <vt:lpstr>PowerPoint 演示文稿</vt:lpstr>
      <vt:lpstr>CHEMICAL COMPOSITION OF PCBS CONTD</vt:lpstr>
      <vt:lpstr>PowerPoint 演示文稿</vt:lpstr>
      <vt:lpstr> toxicology of pcbs</vt:lpstr>
      <vt:lpstr>PowerPoint 演示文稿</vt:lpstr>
      <vt:lpstr>National policy and regulations on pcb in nigeria</vt:lpstr>
      <vt:lpstr>PowerPoint 演示文稿</vt:lpstr>
      <vt:lpstr>PowerPoint 演示文稿</vt:lpstr>
      <vt:lpstr>PowerPoint 演示文稿</vt:lpstr>
      <vt:lpstr>conclusions</vt:lpstr>
      <vt:lpstr>SUMMARY OF TRAINING WORKSHOP</vt:lpstr>
      <vt:lpstr>map of presentation OF THE REGULATIONS</vt:lpstr>
      <vt:lpstr>Contd.</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environmental &amp; social impact assessment in Nigeria: integrating environmental and social considerations into development projects</dc:title>
  <dc:creator>Irekpitan Claire Okukpon</dc:creator>
  <cp:lastModifiedBy>TETFUND</cp:lastModifiedBy>
  <cp:revision>124</cp:revision>
  <dcterms:created xsi:type="dcterms:W3CDTF">2016-10-04T18:03:00Z</dcterms:created>
  <dcterms:modified xsi:type="dcterms:W3CDTF">2022-06-20T22:26:04Z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13AD26C20FE7465BB6B4F7195AE46357</vt:lpwstr>
  </property>
  <property fmtid="{D5CDD505-2E9C-101B-9397-08002B2CF9AE}" pid="3" name="KSOProductBuildVer">
    <vt:lpwstr>1033-11.2.0.11156</vt:lpwstr>
  </property>
</Properties>
</file>